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71" r:id="rId3"/>
    <p:sldId id="374" r:id="rId4"/>
    <p:sldId id="373" r:id="rId5"/>
    <p:sldId id="372" r:id="rId6"/>
    <p:sldId id="375" r:id="rId7"/>
    <p:sldId id="377" r:id="rId8"/>
    <p:sldId id="422" r:id="rId9"/>
    <p:sldId id="376" r:id="rId10"/>
    <p:sldId id="378" r:id="rId11"/>
    <p:sldId id="379" r:id="rId12"/>
    <p:sldId id="380" r:id="rId13"/>
    <p:sldId id="381" r:id="rId14"/>
    <p:sldId id="392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3" r:id="rId24"/>
    <p:sldId id="390" r:id="rId25"/>
    <p:sldId id="391" r:id="rId26"/>
    <p:sldId id="423" r:id="rId27"/>
    <p:sldId id="395" r:id="rId28"/>
    <p:sldId id="402" r:id="rId29"/>
    <p:sldId id="403" r:id="rId30"/>
    <p:sldId id="404" r:id="rId31"/>
    <p:sldId id="405" r:id="rId32"/>
    <p:sldId id="421" r:id="rId33"/>
    <p:sldId id="406" r:id="rId34"/>
    <p:sldId id="396" r:id="rId35"/>
    <p:sldId id="424" r:id="rId36"/>
    <p:sldId id="407" r:id="rId37"/>
    <p:sldId id="397" r:id="rId38"/>
    <p:sldId id="398" r:id="rId39"/>
    <p:sldId id="399" r:id="rId40"/>
    <p:sldId id="400" r:id="rId41"/>
    <p:sldId id="401" r:id="rId42"/>
    <p:sldId id="408" r:id="rId43"/>
    <p:sldId id="409" r:id="rId44"/>
    <p:sldId id="410" r:id="rId45"/>
    <p:sldId id="425" r:id="rId46"/>
    <p:sldId id="411" r:id="rId47"/>
    <p:sldId id="412" r:id="rId48"/>
    <p:sldId id="413" r:id="rId49"/>
    <p:sldId id="414" r:id="rId50"/>
    <p:sldId id="415" r:id="rId51"/>
    <p:sldId id="426" r:id="rId52"/>
    <p:sldId id="416" r:id="rId53"/>
    <p:sldId id="417" r:id="rId54"/>
    <p:sldId id="418" r:id="rId55"/>
    <p:sldId id="419" r:id="rId56"/>
  </p:sldIdLst>
  <p:sldSz cx="9144000" cy="6858000" type="screen4x3"/>
  <p:notesSz cx="6946900" cy="100838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99" autoAdjust="0"/>
    <p:restoredTop sz="84219" autoAdjust="0"/>
  </p:normalViewPr>
  <p:slideViewPr>
    <p:cSldViewPr>
      <p:cViewPr varScale="1">
        <p:scale>
          <a:sx n="66" d="100"/>
          <a:sy n="66" d="100"/>
        </p:scale>
        <p:origin x="-130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838373FE-0AB8-42C3-B558-273510F50B80}" type="datetimeFigureOut">
              <a:rPr lang="en-US" smtClean="0"/>
              <a:pPr/>
              <a:t>12/3/2012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A895C517-FE84-4507-BF9D-C9F7D54721B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03/12/2012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755650"/>
            <a:ext cx="5041900" cy="3781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10" tIns="48655" rIns="97310" bIns="4865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789805"/>
            <a:ext cx="5557520" cy="4537710"/>
          </a:xfrm>
          <a:prstGeom prst="rect">
            <a:avLst/>
          </a:prstGeom>
        </p:spPr>
        <p:txBody>
          <a:bodyPr vert="horz" lIns="97310" tIns="48655" rIns="97310" bIns="4865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google.com/pubs/pub37112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grail.cs.washington.edu/projects/interior/" TargetMode="External"/><Relationship Id="rId4" Type="http://schemas.openxmlformats.org/officeDocument/2006/relationships/hyperlink" Target="http://grail.cs.washington.edu/rom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http://research.google.com/pubs/pub37112.html</a:t>
            </a:r>
            <a:endParaRPr lang="en-GB" dirty="0" smtClean="0">
              <a:hlinkClick r:id="rId4"/>
            </a:endParaRPr>
          </a:p>
          <a:p>
            <a:r>
              <a:rPr lang="en-GB" dirty="0" smtClean="0">
                <a:hlinkClick r:id="rId4"/>
              </a:rPr>
              <a:t>http://grail.cs.washington.edu/rome/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http://grail.cs.washington.edu/projects/interior/</a:t>
            </a:r>
            <a:endParaRPr lang="en-GB" dirty="0" smtClean="0"/>
          </a:p>
          <a:p>
            <a:r>
              <a:rPr lang="en-GB" dirty="0" smtClean="0"/>
              <a:t>http://phototour.cs.washington.edu/</a:t>
            </a:r>
          </a:p>
          <a:p>
            <a:r>
              <a:rPr lang="en-GB" dirty="0" smtClean="0"/>
              <a:t>http://phototour.cs.washington.edu/PhotoTourismPreview-640x480.mov</a:t>
            </a:r>
          </a:p>
          <a:p>
            <a:r>
              <a:rPr lang="en-US" dirty="0" err="1" smtClean="0"/>
              <a:t>BigBed</a:t>
            </a:r>
            <a:r>
              <a:rPr lang="en-US" dirty="0" smtClean="0"/>
              <a:t>: http://photosynth.net/view.aspx?cid=877fce1c-4aa9-405c-8024-4fa1dce6a84f</a:t>
            </a:r>
          </a:p>
          <a:p>
            <a:r>
              <a:rPr lang="en-US" dirty="0" err="1" smtClean="0"/>
              <a:t>Trevi</a:t>
            </a:r>
            <a:r>
              <a:rPr lang="en-US" baseline="0" dirty="0" smtClean="0"/>
              <a:t> Fountain: http://photosynth.net/view.aspx?cid=8089d414-fa91-4828-b88f-df07173edee4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03/12/2012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Chapter 16 </a:t>
            </a:r>
          </a:p>
          <a:p>
            <a:r>
              <a:rPr lang="en-CA" dirty="0" smtClean="0"/>
              <a:t>Multiple Cameras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essential matrix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t="22072"/>
          <a:stretch>
            <a:fillRect/>
          </a:stretch>
        </p:blipFill>
        <p:spPr bwMode="auto">
          <a:xfrm>
            <a:off x="3961385" y="1959514"/>
            <a:ext cx="1568128" cy="46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4629" y="3140968"/>
            <a:ext cx="2417532" cy="43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First camera: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Second camera: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Substituting: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This is a mathematical relationship between the points in the two images, but it’s not in the most convenient form.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4293096"/>
            <a:ext cx="3096344" cy="48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essential matrix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562" y="3206168"/>
            <a:ext cx="3866654" cy="58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667142"/>
            <a:ext cx="3528392" cy="54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Take cross product with </a:t>
            </a:r>
            <a:r>
              <a:rPr lang="en-CA" sz="2400" dirty="0" smtClean="0">
                <a:latin typeface="Symbol" pitchFamily="18" charset="2"/>
              </a:rPr>
              <a:t>t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(last term disappears)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Take inner product of both sides with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 smtClean="0"/>
              <a:t>2</a:t>
            </a:r>
            <a:r>
              <a:rPr lang="en-CA" sz="2400" dirty="0" smtClean="0"/>
              <a:t>.</a:t>
            </a:r>
          </a:p>
          <a:p>
            <a:endParaRPr lang="en-CA" sz="2400" dirty="0" smtClean="0"/>
          </a:p>
          <a:p>
            <a:endParaRPr lang="en-CA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725144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5576" y="1412777"/>
            <a:ext cx="79928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The cross product term can be expressed as a matrix</a:t>
            </a:r>
            <a:endParaRPr lang="en-CA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1600" dirty="0" smtClean="0"/>
          </a:p>
          <a:p>
            <a:r>
              <a:rPr lang="en-CA" sz="2400" dirty="0" smtClean="0"/>
              <a:t>Defining: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We now have the essential matrix relation</a:t>
            </a:r>
          </a:p>
          <a:p>
            <a:endParaRPr lang="en-CA" sz="2400" dirty="0" smtClean="0"/>
          </a:p>
          <a:p>
            <a:endParaRPr lang="en-CA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essential matrix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708920"/>
            <a:ext cx="3312368" cy="122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589240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7" y="4402940"/>
            <a:ext cx="1944216" cy="4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1412776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Properties of the essential matrix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6386" y="2931186"/>
            <a:ext cx="1603700" cy="43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2911584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Rank 2: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5 degrees of freedom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Non-linear constraints between elements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4737" y="4948672"/>
            <a:ext cx="3967527" cy="48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944" y="1844824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Recovering </a:t>
            </a:r>
            <a:r>
              <a:rPr lang="en-CA" dirty="0" err="1" smtClean="0"/>
              <a:t>epipolar</a:t>
            </a:r>
            <a:r>
              <a:rPr lang="en-CA" dirty="0" smtClean="0"/>
              <a:t> lines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276872"/>
            <a:ext cx="2880320" cy="51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337790"/>
            <a:ext cx="2880320" cy="145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Equation of a line:</a:t>
            </a:r>
            <a:endParaRPr lang="en-CA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600" y="3183359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or</a:t>
            </a:r>
            <a:endParaRPr lang="en-CA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971600" y="4653136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or</a:t>
            </a:r>
            <a:endParaRPr lang="en-CA" sz="2400" dirty="0"/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51571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Recovering </a:t>
            </a:r>
            <a:r>
              <a:rPr lang="en-CA" dirty="0" err="1" smtClean="0"/>
              <a:t>epipolar</a:t>
            </a:r>
            <a:r>
              <a:rPr lang="en-CA" dirty="0" smtClean="0"/>
              <a:t> lines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5567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636912"/>
            <a:ext cx="221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3861048"/>
            <a:ext cx="1656184" cy="46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5229200"/>
            <a:ext cx="2232248" cy="10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Equation of a line:</a:t>
            </a:r>
            <a:endParaRPr lang="en-CA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2636912"/>
            <a:ext cx="196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Now consider </a:t>
            </a:r>
            <a:endParaRPr lang="en-CA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99592" y="3861048"/>
            <a:ext cx="4723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This has the form                      where </a:t>
            </a:r>
            <a:endParaRPr lang="en-CA" sz="2400" dirty="0"/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3861048"/>
            <a:ext cx="1368152" cy="38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899592" y="4725144"/>
            <a:ext cx="326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So the </a:t>
            </a:r>
            <a:r>
              <a:rPr lang="en-CA" sz="2400" dirty="0" err="1" smtClean="0"/>
              <a:t>epipolar</a:t>
            </a:r>
            <a:r>
              <a:rPr lang="en-CA" sz="2400" dirty="0" smtClean="0"/>
              <a:t> lines are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Recovering </a:t>
            </a:r>
            <a:r>
              <a:rPr lang="en-CA" dirty="0" err="1" smtClean="0"/>
              <a:t>epipoles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b="51401"/>
          <a:stretch>
            <a:fillRect/>
          </a:stretch>
        </p:blipFill>
        <p:spPr bwMode="auto">
          <a:xfrm>
            <a:off x="3347864" y="3781488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584" y="5396830"/>
            <a:ext cx="1979752" cy="48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868800"/>
            <a:ext cx="360040" cy="31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5805264"/>
            <a:ext cx="397607" cy="4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755576" y="1628800"/>
            <a:ext cx="770485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Every </a:t>
            </a:r>
            <a:r>
              <a:rPr lang="en-CA" sz="2400" dirty="0" err="1" smtClean="0"/>
              <a:t>epipolar</a:t>
            </a:r>
            <a:r>
              <a:rPr lang="en-CA" sz="2400" dirty="0" smtClean="0"/>
              <a:t> line in image 1 passes through the </a:t>
            </a:r>
            <a:r>
              <a:rPr lang="en-CA" sz="2400" dirty="0" err="1" smtClean="0"/>
              <a:t>epipole</a:t>
            </a:r>
            <a:r>
              <a:rPr lang="en-CA" sz="2400" dirty="0" smtClean="0"/>
              <a:t> </a:t>
            </a:r>
            <a:r>
              <a:rPr lang="en-CA" sz="2400" b="1" dirty="0" smtClean="0"/>
              <a:t>e</a:t>
            </a:r>
            <a:r>
              <a:rPr lang="en-CA" sz="2400" baseline="-25000" dirty="0" smtClean="0"/>
              <a:t>1</a:t>
            </a:r>
            <a:r>
              <a:rPr lang="en-CA" sz="2400" dirty="0" smtClean="0"/>
              <a:t>.</a:t>
            </a:r>
          </a:p>
          <a:p>
            <a:endParaRPr lang="en-CA" sz="2400" dirty="0" smtClean="0"/>
          </a:p>
          <a:p>
            <a:r>
              <a:rPr lang="en-CA" sz="2400" dirty="0" smtClean="0"/>
              <a:t>In other words                                   for ALL </a:t>
            </a:r>
          </a:p>
          <a:p>
            <a:endParaRPr lang="en-CA" sz="1600" dirty="0" smtClean="0"/>
          </a:p>
          <a:p>
            <a:endParaRPr lang="en-CA" sz="1600" dirty="0" smtClean="0"/>
          </a:p>
          <a:p>
            <a:r>
              <a:rPr lang="en-CA" sz="2400" dirty="0" smtClean="0"/>
              <a:t>This can only be true if </a:t>
            </a:r>
            <a:r>
              <a:rPr lang="en-CA" sz="2400" b="1" dirty="0" smtClean="0"/>
              <a:t>e</a:t>
            </a:r>
            <a:r>
              <a:rPr lang="en-CA" sz="2400" baseline="-25000" dirty="0" smtClean="0"/>
              <a:t>1</a:t>
            </a:r>
            <a:r>
              <a:rPr lang="en-CA" sz="2400" dirty="0" smtClean="0"/>
              <a:t> is in the </a:t>
            </a:r>
            <a:r>
              <a:rPr lang="en-CA" sz="2400" dirty="0" err="1" smtClean="0"/>
              <a:t>nullspace</a:t>
            </a:r>
            <a:r>
              <a:rPr lang="en-CA" sz="2400" dirty="0" smtClean="0"/>
              <a:t> of </a:t>
            </a:r>
            <a:r>
              <a:rPr lang="en-CA" sz="2400" b="1" dirty="0" smtClean="0"/>
              <a:t>E</a:t>
            </a:r>
            <a:r>
              <a:rPr lang="en-CA" sz="2400" dirty="0" smtClean="0"/>
              <a:t>.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Similarly: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We find the null spaces by computing                              , and taking the last column of      and the last row of        .  </a:t>
            </a: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808" y="2348880"/>
            <a:ext cx="2088232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/>
          <a:srcRect r="75862"/>
          <a:stretch>
            <a:fillRect/>
          </a:stretch>
        </p:blipFill>
        <p:spPr bwMode="auto">
          <a:xfrm>
            <a:off x="6011404" y="2288747"/>
            <a:ext cx="504056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47970" b="3431"/>
          <a:stretch>
            <a:fillRect/>
          </a:stretch>
        </p:blipFill>
        <p:spPr bwMode="auto">
          <a:xfrm>
            <a:off x="3284240" y="4585121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Decomposition of 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988840"/>
            <a:ext cx="21717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3212976"/>
            <a:ext cx="2412307" cy="129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509120"/>
            <a:ext cx="2016224" cy="38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5085184"/>
            <a:ext cx="3600400" cy="108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2" y="1700808"/>
            <a:ext cx="22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Essential matrix:</a:t>
            </a:r>
            <a:endParaRPr lang="en-CA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97895" y="2780928"/>
            <a:ext cx="6456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To recover translation and rotation use the matrix:</a:t>
            </a:r>
            <a:endParaRPr lang="en-CA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4479503"/>
            <a:ext cx="6537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We take the SVD                                 and then we set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Four interpretations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5760640" cy="527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3717032"/>
            <a:ext cx="1872208" cy="378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940152" y="2564904"/>
            <a:ext cx="30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To get the different solutions, we </a:t>
            </a:r>
            <a:r>
              <a:rPr lang="en-CA" sz="2400" dirty="0" err="1" smtClean="0"/>
              <a:t>mutliply</a:t>
            </a:r>
            <a:r>
              <a:rPr lang="en-CA" sz="2400" dirty="0" smtClean="0"/>
              <a:t> </a:t>
            </a:r>
            <a:r>
              <a:rPr lang="en-CA" sz="2400" dirty="0" smtClean="0">
                <a:latin typeface="Symbol" pitchFamily="18" charset="2"/>
              </a:rPr>
              <a:t>t </a:t>
            </a:r>
            <a:r>
              <a:rPr lang="en-CA" sz="2400" dirty="0" smtClean="0"/>
              <a:t>by -1 and substitute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fundamental matrix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4693"/>
          <a:stretch>
            <a:fillRect/>
          </a:stretch>
        </p:blipFill>
        <p:spPr bwMode="auto">
          <a:xfrm>
            <a:off x="2987824" y="1844824"/>
            <a:ext cx="333037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3212976"/>
            <a:ext cx="3770759" cy="53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3861048"/>
            <a:ext cx="22764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725144"/>
            <a:ext cx="5418212" cy="52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1827" y="5733256"/>
            <a:ext cx="2108285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043608" y="1383159"/>
            <a:ext cx="657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Now consider two cameras that are not normalised</a:t>
            </a:r>
            <a:endParaRPr lang="en-CA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115616" y="2708920"/>
            <a:ext cx="669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By a similar procedure to before, we get the relation</a:t>
            </a:r>
            <a:endParaRPr lang="en-CA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7624" y="3717032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or</a:t>
            </a:r>
            <a:endParaRPr lang="en-CA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46409" y="4437112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where</a:t>
            </a:r>
            <a:endParaRPr lang="en-CA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15616" y="5373216"/>
            <a:ext cx="576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Relation between essential and fundamental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 from motion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412776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 smtClean="0"/>
              <a:t>Given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an object that can be characterized by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 smtClean="0"/>
              <a:t> 3D points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projections into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 smtClean="0"/>
              <a:t> images</a:t>
            </a:r>
          </a:p>
          <a:p>
            <a:pPr marL="342900" indent="-342900"/>
            <a:endParaRPr lang="en-CA" sz="1600" dirty="0" smtClean="0"/>
          </a:p>
          <a:p>
            <a:pPr marL="342900" indent="-342900"/>
            <a:r>
              <a:rPr lang="en-CA" sz="2400" dirty="0" smtClean="0"/>
              <a:t>Find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Intrinsic matrix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Extrinsic matrix for each of J images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3D points</a:t>
            </a:r>
          </a:p>
          <a:p>
            <a:r>
              <a:rPr lang="en-CA" sz="2400" dirty="0" smtClean="0"/>
              <a:t> </a:t>
            </a:r>
            <a:endParaRPr lang="en-CA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7" y="1828207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204864"/>
            <a:ext cx="1358612" cy="42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664" y="3181348"/>
            <a:ext cx="369160" cy="3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501008"/>
            <a:ext cx="1440160" cy="42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 t="3339" b="691"/>
          <a:stretch>
            <a:fillRect/>
          </a:stretch>
        </p:blipFill>
        <p:spPr bwMode="auto">
          <a:xfrm>
            <a:off x="755576" y="4367513"/>
            <a:ext cx="7959114" cy="200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8282212" y="4365104"/>
            <a:ext cx="466252" cy="336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3" y="3897144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Fundamental matrix criterion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8820472" cy="541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Estimation of fundamental matrix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50703"/>
            <a:ext cx="7474024" cy="10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751" y="4509120"/>
            <a:ext cx="1533273" cy="50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629386"/>
            <a:ext cx="15625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506186"/>
            <a:ext cx="2992281" cy="74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5576" y="1484784"/>
            <a:ext cx="7920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When the fundamental matrix is correct, the </a:t>
            </a:r>
            <a:r>
              <a:rPr lang="en-CA" sz="2400" dirty="0" err="1" smtClean="0"/>
              <a:t>epipolar</a:t>
            </a:r>
            <a:r>
              <a:rPr lang="en-CA" sz="2400" dirty="0" smtClean="0"/>
              <a:t> line induced by a point in the first image should pass through the matching point in the second image and vice-versa.  </a:t>
            </a:r>
          </a:p>
          <a:p>
            <a:endParaRPr lang="en-CA" sz="1200" dirty="0" smtClean="0"/>
          </a:p>
          <a:p>
            <a:r>
              <a:rPr lang="en-CA" sz="2400" dirty="0" smtClean="0"/>
              <a:t>This suggests the criterion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If                         and                         then </a:t>
            </a:r>
          </a:p>
          <a:p>
            <a:endParaRPr lang="en-CA" sz="2400" dirty="0" smtClean="0"/>
          </a:p>
          <a:p>
            <a:r>
              <a:rPr lang="en-CA" sz="2400" dirty="0" smtClean="0"/>
              <a:t>Unfortunately, there is no closed form solution for this quantity.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8 point algorithm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4286256"/>
            <a:ext cx="4966547" cy="134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484784"/>
            <a:ext cx="7920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Approach: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solve for fundamental matrix using homogeneous coordinates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closed form solution (but to wrong problem!)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Known as the 8 point algorithm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/>
            <a:r>
              <a:rPr lang="en-CA" sz="2400" dirty="0" smtClean="0"/>
              <a:t>Start with fundamental matrix relation</a:t>
            </a:r>
          </a:p>
          <a:p>
            <a:pPr marL="457200" indent="-457200"/>
            <a:endParaRPr lang="en-CA" sz="2400" dirty="0" smtClean="0"/>
          </a:p>
          <a:p>
            <a:pPr marL="457200" indent="-457200"/>
            <a:endParaRPr lang="en-CA" sz="2400" dirty="0" smtClean="0"/>
          </a:p>
          <a:p>
            <a:pPr marL="457200" indent="-457200"/>
            <a:r>
              <a:rPr lang="en-CA" sz="2400" dirty="0" smtClean="0"/>
              <a:t>Writing out in full:</a:t>
            </a:r>
          </a:p>
          <a:p>
            <a:pPr marL="457200" indent="-457200"/>
            <a:endParaRPr lang="en-CA" sz="2400" dirty="0" smtClean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 smtClean="0"/>
          </a:p>
          <a:p>
            <a:r>
              <a:rPr lang="en-CA" sz="2400" dirty="0" smtClean="0"/>
              <a:t>or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6152" y="3500438"/>
            <a:ext cx="2274472" cy="64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6698" y="5960677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8 point algorithm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2132856"/>
            <a:ext cx="8064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Can be written as:</a:t>
            </a:r>
          </a:p>
          <a:p>
            <a:pPr marL="457200" indent="-457200"/>
            <a:endParaRPr lang="en-CA" sz="2400" dirty="0" smtClean="0"/>
          </a:p>
          <a:p>
            <a:pPr marL="457200" indent="-457200"/>
            <a:endParaRPr lang="en-CA" sz="2400" dirty="0" smtClean="0"/>
          </a:p>
          <a:p>
            <a:pPr marL="457200" indent="-457200"/>
            <a:r>
              <a:rPr lang="en-CA" sz="2400" dirty="0" smtClean="0"/>
              <a:t>where</a:t>
            </a:r>
          </a:p>
          <a:p>
            <a:pPr marL="457200" indent="-457200"/>
            <a:endParaRPr lang="en-CA" sz="2400" dirty="0" smtClean="0"/>
          </a:p>
          <a:p>
            <a:pPr marL="457200" indent="-457200"/>
            <a:r>
              <a:rPr lang="en-CA" sz="2400" dirty="0" smtClean="0"/>
              <a:t>Stacking together constraints from at least 8 pairs of points, we get the system of equations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27938"/>
          <a:stretch>
            <a:fillRect/>
          </a:stretch>
        </p:blipFill>
        <p:spPr bwMode="auto">
          <a:xfrm>
            <a:off x="1547664" y="2636912"/>
            <a:ext cx="6832004" cy="44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284984"/>
            <a:ext cx="5112568" cy="36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4869160"/>
            <a:ext cx="6984776" cy="120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1628800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8 point algorithm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7495091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827584" y="3356993"/>
            <a:ext cx="6984776" cy="1935912"/>
            <a:chOff x="1187624" y="4437112"/>
            <a:chExt cx="7056783" cy="1827017"/>
          </a:xfrm>
        </p:grpSpPr>
        <p:grpSp>
          <p:nvGrpSpPr>
            <p:cNvPr id="11" name="Group 15"/>
            <p:cNvGrpSpPr/>
            <p:nvPr/>
          </p:nvGrpSpPr>
          <p:grpSpPr>
            <a:xfrm>
              <a:off x="1187624" y="4437112"/>
              <a:ext cx="7056783" cy="844493"/>
              <a:chOff x="899592" y="4077072"/>
              <a:chExt cx="7056783" cy="84449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899592" y="4119462"/>
                <a:ext cx="7056783" cy="77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 smtClean="0"/>
                  <a:t>Minimum direction problem of the form                     , Find minimum of               subject to                  . </a:t>
                </a:r>
                <a:endParaRPr lang="en-CA" sz="2400" dirty="0"/>
              </a:p>
            </p:txBody>
          </p:sp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012160" y="4077072"/>
                <a:ext cx="1368152" cy="494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8104" y="4479156"/>
                <a:ext cx="1008112" cy="442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19"/>
            <p:cNvGrpSpPr/>
            <p:nvPr/>
          </p:nvGrpSpPr>
          <p:grpSpPr>
            <a:xfrm>
              <a:off x="1187624" y="5407869"/>
              <a:ext cx="7056783" cy="856260"/>
              <a:chOff x="899592" y="4941168"/>
              <a:chExt cx="7056783" cy="856260"/>
            </a:xfrm>
          </p:grpSpPr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34759" y="5341884"/>
                <a:ext cx="332951" cy="417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66919" y="5377093"/>
                <a:ext cx="360040" cy="3600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99592" y="5013174"/>
                <a:ext cx="7056783" cy="78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 smtClean="0"/>
                  <a:t>To solve, compute the SVD                                and then set       to the last column of     . </a:t>
                </a:r>
                <a:endParaRPr lang="en-CA" sz="2400" dirty="0"/>
              </a:p>
            </p:txBody>
          </p:sp>
          <p:pic>
            <p:nvPicPr>
              <p:cNvPr id="17" name="Picture 1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386349" y="4941168"/>
                <a:ext cx="2028448" cy="528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29980" y="4824106"/>
              <a:ext cx="825960" cy="475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Fitting concerns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This procedure does not ensure that solution is rank 2.  Solution:  set last singular value to zero.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Can be unreliable because of numerical problems to do with the data scaling – better to re-scale the data first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Needs 8 points in general positions (cannot all be planar).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Fails if there is not sufficient translation between the views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Use this solution to start non-linear optimisation of true criterion (must ensure non-linear constraints obeyed).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There is also a 7 point algorithm (useful if fitting repeatedly in RANSAC)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 smtClean="0"/>
              <a:t>Two view reconstruction pipeline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8275913" cy="306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Start with pair of images taken from slightly different viewpoints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31096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 smtClean="0"/>
              <a:t>Two view reconstruction pipeline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Find features using a corner detection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28092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 smtClean="0"/>
              <a:t>Two view reconstruction pipeline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Match features using a greedy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 from motion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899592" y="1196752"/>
            <a:ext cx="7416824" cy="291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4365104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 smtClean="0"/>
              <a:t>For simplicity, we’ll start with simpler problem</a:t>
            </a:r>
          </a:p>
          <a:p>
            <a:pPr marL="342900" indent="-342900"/>
            <a:endParaRPr lang="en-CA" sz="24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Just J=2 images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Known intrinsic matrix 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5577805"/>
            <a:ext cx="274117" cy="22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86085"/>
            <a:ext cx="8315967" cy="307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 smtClean="0"/>
              <a:t>Two view reconstruction pipeline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Fit fundamental matrix using robust algorithm such as RANSAC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73569"/>
            <a:ext cx="8270907" cy="30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 smtClean="0"/>
              <a:t>Two view reconstruction pipeline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Find matching points that agree with the fundamental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 smtClean="0"/>
              <a:t>Two view reconstruction pipeline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628800"/>
            <a:ext cx="820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Extract essential matrix from fundamental matrix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Extract  rotation and translation from essential matrix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Reconstruct the 3D positions </a:t>
            </a:r>
            <a:r>
              <a:rPr lang="en-CA" sz="2400" b="1" dirty="0" smtClean="0"/>
              <a:t>w</a:t>
            </a:r>
            <a:r>
              <a:rPr lang="en-CA" sz="2400" dirty="0" smtClean="0"/>
              <a:t> of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Then perform non-linear optimisation over points and rotation and translation between cameras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645024"/>
            <a:ext cx="825212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460432" y="3789040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98602"/>
            <a:ext cx="8265900" cy="3049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 smtClean="0"/>
              <a:t>Two view reconstruction pipeline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CA" sz="2400" dirty="0" smtClean="0"/>
              <a:t>Reconstructed depth indicated by color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Dense Reconstruction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We’d like to compute a dense depth map (an estimate of the disparity at every pixel)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Approaches to this include dynamic programming and graph cuts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However, they all assume that the correct match for each point is on the same horizontal line.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To ensure this is the case, we warp the images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This process is known as </a:t>
            </a:r>
            <a:r>
              <a:rPr lang="en-CA" sz="2400" dirty="0" smtClean="0">
                <a:solidFill>
                  <a:srgbClr val="FF0000"/>
                </a:solidFill>
              </a:rPr>
              <a:t>rectification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Rectification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321" r="42711"/>
          <a:stretch>
            <a:fillRect/>
          </a:stretch>
        </p:blipFill>
        <p:spPr bwMode="auto">
          <a:xfrm>
            <a:off x="3779912" y="1412776"/>
            <a:ext cx="4680520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1484784"/>
            <a:ext cx="3456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We have already seen  one situation where the </a:t>
            </a:r>
            <a:r>
              <a:rPr lang="en-CA" sz="2400" dirty="0" err="1" smtClean="0"/>
              <a:t>epipolar</a:t>
            </a:r>
            <a:r>
              <a:rPr lang="en-CA" sz="2400" dirty="0" smtClean="0"/>
              <a:t> lines are horizontal and on the same line:</a:t>
            </a:r>
          </a:p>
          <a:p>
            <a:endParaRPr lang="en-CA" sz="2400" dirty="0" smtClean="0"/>
          </a:p>
          <a:p>
            <a:r>
              <a:rPr lang="en-CA" sz="2400" dirty="0" smtClean="0"/>
              <a:t>when the camera movement is pure translation in the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400" dirty="0" smtClean="0"/>
              <a:t> direction. 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Planar rectification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2598" y="1268760"/>
            <a:ext cx="582590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95536" y="2723436"/>
            <a:ext cx="2880320" cy="1569660"/>
            <a:chOff x="395536" y="1484784"/>
            <a:chExt cx="2880320" cy="156966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4216" r="75668" b="1025"/>
            <a:stretch>
              <a:fillRect/>
            </a:stretch>
          </p:blipFill>
          <p:spPr bwMode="auto">
            <a:xfrm>
              <a:off x="1543472" y="1930400"/>
              <a:ext cx="469508" cy="3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95536" y="1484784"/>
              <a:ext cx="2880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/>
                <a:t>Apply </a:t>
              </a:r>
              <a:r>
                <a:rPr lang="en-CA" sz="2400" dirty="0" err="1" smtClean="0"/>
                <a:t>homographies</a:t>
              </a:r>
              <a:r>
                <a:rPr lang="en-CA" sz="2400" dirty="0" smtClean="0"/>
                <a:t/>
              </a:r>
              <a:br>
                <a:rPr lang="en-CA" sz="2400" dirty="0" smtClean="0"/>
              </a:br>
              <a:r>
                <a:rPr lang="en-CA" sz="2400" dirty="0" smtClean="0"/>
                <a:t>        and </a:t>
              </a:r>
              <a:r>
                <a:rPr lang="en-CA" sz="2400" dirty="0" smtClean="0">
                  <a:latin typeface="Symbol" pitchFamily="18" charset="2"/>
                </a:rPr>
                <a:t>  </a:t>
              </a:r>
              <a:r>
                <a:rPr lang="en-CA" sz="2400" dirty="0" smtClean="0"/>
                <a:t>     to image 1 and 2</a:t>
              </a:r>
            </a:p>
            <a:p>
              <a:endParaRPr lang="en-CA" sz="2400" dirty="0"/>
            </a:p>
          </p:txBody>
        </p:sp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0914" y="1900726"/>
              <a:ext cx="450686" cy="40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1560" y="1426125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Start with       which breaks down as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Move origin to center of image</a:t>
            </a:r>
          </a:p>
          <a:p>
            <a:pPr marL="914400" lvl="1" indent="-457200"/>
            <a:endParaRPr lang="en-CA" sz="2400" dirty="0" smtClean="0"/>
          </a:p>
          <a:p>
            <a:pPr marL="914400" lvl="1" indent="-457200"/>
            <a:endParaRPr lang="en-CA" sz="2400" dirty="0" smtClean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Rotate </a:t>
            </a:r>
            <a:r>
              <a:rPr lang="en-CA" sz="2400" dirty="0" err="1" smtClean="0"/>
              <a:t>epipole</a:t>
            </a:r>
            <a:r>
              <a:rPr lang="en-CA" sz="2400" dirty="0" smtClean="0"/>
              <a:t> to horizontal direction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914400" lvl="1" indent="-457200"/>
            <a:endParaRPr lang="en-CA" sz="24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Move </a:t>
            </a:r>
            <a:r>
              <a:rPr lang="en-CA" sz="2400" dirty="0" err="1" smtClean="0"/>
              <a:t>epipole</a:t>
            </a:r>
            <a:r>
              <a:rPr lang="en-CA" sz="2400" dirty="0" smtClean="0"/>
              <a:t> to infinity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204864"/>
            <a:ext cx="2088232" cy="109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789040"/>
            <a:ext cx="3393109" cy="97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5229200"/>
            <a:ext cx="2088232" cy="91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Planar rectification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t="14216"/>
          <a:stretch>
            <a:fillRect/>
          </a:stretch>
        </p:blipFill>
        <p:spPr bwMode="auto">
          <a:xfrm>
            <a:off x="5652120" y="1535795"/>
            <a:ext cx="1741165" cy="30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t="14216" r="75668" b="1025"/>
          <a:stretch>
            <a:fillRect/>
          </a:stretch>
        </p:blipFill>
        <p:spPr bwMode="auto">
          <a:xfrm>
            <a:off x="2411760" y="1539489"/>
            <a:ext cx="423664" cy="30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Planar rectification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There is a family of possible </a:t>
            </a:r>
            <a:r>
              <a:rPr lang="en-CA" sz="2400" dirty="0" err="1" smtClean="0"/>
              <a:t>homographies</a:t>
            </a:r>
            <a:r>
              <a:rPr lang="en-CA" sz="2400" dirty="0" smtClean="0"/>
              <a:t> that can be applied to image 1 to achieve the desired effect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These can be parameterized as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/>
            <a:endParaRPr lang="en-CA" sz="2400" dirty="0" smtClean="0"/>
          </a:p>
          <a:p>
            <a:pPr marL="457200" indent="-457200"/>
            <a:r>
              <a:rPr lang="en-CA" sz="2400" dirty="0" smtClean="0"/>
              <a:t>							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One way to choose this, is to pick the parameter that makes the mapped points in each transformed image closest in a least squares sense: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 smtClean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027278"/>
            <a:ext cx="4680520" cy="76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5286388"/>
            <a:ext cx="8690351" cy="74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2996952"/>
            <a:ext cx="1226618" cy="27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24328" y="2636912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where</a:t>
            </a:r>
            <a:endParaRPr lang="en-C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Before rectification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57106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43608" y="4849996"/>
            <a:ext cx="7150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Before rectification, the </a:t>
            </a:r>
            <a:r>
              <a:rPr lang="en-CA" sz="2800" dirty="0" err="1" smtClean="0"/>
              <a:t>epipolar</a:t>
            </a:r>
            <a:r>
              <a:rPr lang="en-CA" sz="2800" dirty="0" smtClean="0"/>
              <a:t> lines converge </a:t>
            </a:r>
            <a:endParaRPr lang="en-CA" sz="2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After rectification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8788567" cy="327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4797152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After rectification, the </a:t>
            </a:r>
            <a:r>
              <a:rPr lang="en-CA" sz="2800" dirty="0" err="1" smtClean="0"/>
              <a:t>epipolar</a:t>
            </a:r>
            <a:r>
              <a:rPr lang="en-CA" sz="2800" dirty="0" smtClean="0"/>
              <a:t> lines are horizontal and aligned with one another</a:t>
            </a:r>
          </a:p>
          <a:p>
            <a:pPr algn="ctr"/>
            <a:endParaRPr lang="en-CA" sz="2800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Polar rectification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4953" b="52052"/>
          <a:stretch>
            <a:fillRect/>
          </a:stretch>
        </p:blipFill>
        <p:spPr bwMode="auto">
          <a:xfrm>
            <a:off x="636423" y="1268760"/>
            <a:ext cx="836356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79512" y="4911551"/>
            <a:ext cx="889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Planar rectification does not work if </a:t>
            </a:r>
            <a:r>
              <a:rPr lang="en-CA" sz="2800" dirty="0" err="1" smtClean="0"/>
              <a:t>epipole</a:t>
            </a:r>
            <a:r>
              <a:rPr lang="en-CA" sz="2800" dirty="0" smtClean="0"/>
              <a:t> lies within the image.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Polar rectification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5301208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Polar rectification works in this situation, but distorts the image more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7948"/>
          <a:stretch>
            <a:fillRect/>
          </a:stretch>
        </p:blipFill>
        <p:spPr bwMode="auto">
          <a:xfrm>
            <a:off x="0" y="1307756"/>
            <a:ext cx="9144000" cy="381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49088" y="1193552"/>
            <a:ext cx="39553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Dense Stereo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84785"/>
            <a:ext cx="439892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49675" r="2787"/>
          <a:stretch>
            <a:fillRect/>
          </a:stretch>
        </p:blipFill>
        <p:spPr bwMode="auto">
          <a:xfrm>
            <a:off x="4283968" y="1484784"/>
            <a:ext cx="486208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Multi-view reconstruction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r="30124"/>
          <a:stretch>
            <a:fillRect/>
          </a:stretch>
        </p:blipFill>
        <p:spPr bwMode="auto">
          <a:xfrm>
            <a:off x="0" y="1340768"/>
            <a:ext cx="914400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Multi-view reconstruction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35488" r="-1520"/>
          <a:stretch>
            <a:fillRect/>
          </a:stretch>
        </p:blipFill>
        <p:spPr bwMode="auto">
          <a:xfrm>
            <a:off x="395536" y="1340768"/>
            <a:ext cx="864096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Reconstruction from video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300" dirty="0" smtClean="0"/>
              <a:t>Images taken from same camera; can also optimise for intrinsic parameters (auto-calibration)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 smtClean="0"/>
          </a:p>
          <a:p>
            <a:pPr marL="457200" indent="-457200">
              <a:buFont typeface="+mj-lt"/>
              <a:buAutoNum type="arabicPeriod"/>
            </a:pPr>
            <a:r>
              <a:rPr lang="en-CA" sz="2300" dirty="0" smtClean="0"/>
              <a:t>Matching points is easier as can track them through the video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 smtClean="0"/>
          </a:p>
          <a:p>
            <a:pPr marL="457200" indent="-457200">
              <a:buFont typeface="+mj-lt"/>
              <a:buAutoNum type="arabicPeriod"/>
            </a:pPr>
            <a:r>
              <a:rPr lang="en-CA" sz="2300" dirty="0" smtClean="0"/>
              <a:t>Not every point is within every image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 smtClean="0"/>
          </a:p>
          <a:p>
            <a:pPr marL="457200" indent="-457200">
              <a:buFont typeface="+mj-lt"/>
              <a:buAutoNum type="arabicPeriod"/>
            </a:pPr>
            <a:r>
              <a:rPr lang="en-CA" sz="2300" dirty="0" smtClean="0"/>
              <a:t>Additional constraints on matching: three-view equivalent of fundamental matrix is tri-focal tensor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 smtClean="0"/>
          </a:p>
          <a:p>
            <a:pPr marL="457200" indent="-457200">
              <a:buFont typeface="+mj-lt"/>
              <a:buAutoNum type="arabicPeriod"/>
            </a:pPr>
            <a:r>
              <a:rPr lang="en-CA" sz="2300" dirty="0" smtClean="0"/>
              <a:t>New ways of initialising all of the camera parameters simultaneously (factorisation algorithm)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Bundle Adjustment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Bundle adjustment refers to process of refining initial estimates of structure and motion using non-linear optimisation.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20888"/>
            <a:ext cx="7056784" cy="171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2376264" cy="75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797152"/>
            <a:ext cx="3745202" cy="138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4254187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This problem has the least squares form:</a:t>
            </a:r>
            <a:endParaRPr lang="en-CA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644008" y="4284588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where: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Epipolar</a:t>
            </a:r>
            <a:r>
              <a:rPr lang="en-CA" dirty="0" smtClean="0"/>
              <a:t> lines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091620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Bundle Adjustment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348880"/>
            <a:ext cx="4248472" cy="102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645024"/>
            <a:ext cx="1800200" cy="96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5373216"/>
            <a:ext cx="3024336" cy="90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556792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This type of least squares problem is suited to optimisation techniques such as the Gauss-Newton method: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Where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The bulk of the work is inverting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 smtClean="0"/>
              <a:t>.  To do this efficiently, we must exploit the structure within the matrix.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 smtClean="0"/>
              <a:t>3D reconstruction pipeline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52736"/>
            <a:ext cx="6120680" cy="522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6237312"/>
            <a:ext cx="2231330" cy="21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Photo-Tourism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25342"/>
            <a:ext cx="9144000" cy="357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5301208"/>
            <a:ext cx="19335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Volumetric graph cuts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76456" cy="483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6021288"/>
            <a:ext cx="34004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1988840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Given a set of a photos of the same rigid object, it is possible to build an accurate 3D model of the object and reconstruct the camera positions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Ultimately relies on a large-scale non-linear optimisation procedure.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Works if optical properties of the object are simple (no </a:t>
            </a:r>
            <a:r>
              <a:rPr lang="en-CA" sz="2400" dirty="0" err="1" smtClean="0"/>
              <a:t>specular</a:t>
            </a:r>
            <a:r>
              <a:rPr lang="en-CA" sz="2400" dirty="0" smtClean="0"/>
              <a:t> reflectance etc.)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Epipole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0768"/>
            <a:ext cx="7488832" cy="49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Special configurations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672843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55576" y="1412776"/>
            <a:ext cx="7992888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The geometric relationship between the two cameras is captured by the essential matrix.</a:t>
            </a:r>
          </a:p>
          <a:p>
            <a:endParaRPr lang="en-CA" sz="1200" dirty="0" smtClean="0"/>
          </a:p>
          <a:p>
            <a:r>
              <a:rPr lang="en-CA" sz="2400" dirty="0" smtClean="0"/>
              <a:t>Assume normalized cameras, first camera at origin.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First camera: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1100" dirty="0" smtClean="0"/>
          </a:p>
          <a:p>
            <a:r>
              <a:rPr lang="en-CA" sz="2400" dirty="0" smtClean="0"/>
              <a:t>Second camera:</a:t>
            </a:r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essential matrix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834548"/>
            <a:ext cx="2880320" cy="95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t="22072"/>
          <a:stretch>
            <a:fillRect/>
          </a:stretch>
        </p:blipFill>
        <p:spPr bwMode="auto">
          <a:xfrm>
            <a:off x="3923928" y="5152783"/>
            <a:ext cx="1728192" cy="5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933056"/>
            <a:ext cx="4104456" cy="12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5759400"/>
            <a:ext cx="2664296" cy="48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16505</TotalTime>
  <Words>2142</Words>
  <Application>Microsoft Office PowerPoint</Application>
  <PresentationFormat>On-screen Show (4:3)</PresentationFormat>
  <Paragraphs>508</Paragraphs>
  <Slides>55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Computer vision: models, learning and inference</vt:lpstr>
      <vt:lpstr>Structure from motion</vt:lpstr>
      <vt:lpstr>Structure from motion</vt:lpstr>
      <vt:lpstr>Structure</vt:lpstr>
      <vt:lpstr>Epipolar lines</vt:lpstr>
      <vt:lpstr>Epipole</vt:lpstr>
      <vt:lpstr>Special configurations</vt:lpstr>
      <vt:lpstr>Structure</vt:lpstr>
      <vt:lpstr>The essential matrix</vt:lpstr>
      <vt:lpstr>The essential matrix</vt:lpstr>
      <vt:lpstr>The essential matrix</vt:lpstr>
      <vt:lpstr>The essential matrix</vt:lpstr>
      <vt:lpstr>Properties of the essential matrix</vt:lpstr>
      <vt:lpstr>Recovering epipolar lines</vt:lpstr>
      <vt:lpstr>Recovering epipolar lines</vt:lpstr>
      <vt:lpstr>Recovering epipoles</vt:lpstr>
      <vt:lpstr>Decomposition of E</vt:lpstr>
      <vt:lpstr>Four interpretations</vt:lpstr>
      <vt:lpstr>The fundamental matrix</vt:lpstr>
      <vt:lpstr>Fundamental matrix criterion</vt:lpstr>
      <vt:lpstr>Estimation of fundamental matrix</vt:lpstr>
      <vt:lpstr>The 8 point algorithm</vt:lpstr>
      <vt:lpstr>The 8 point algorithm</vt:lpstr>
      <vt:lpstr>The 8 point algorithm</vt:lpstr>
      <vt:lpstr>Fitting concerns</vt:lpstr>
      <vt:lpstr>Structure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Dense Reconstruction</vt:lpstr>
      <vt:lpstr>Structure</vt:lpstr>
      <vt:lpstr>Rectification</vt:lpstr>
      <vt:lpstr>Planar rectification</vt:lpstr>
      <vt:lpstr>Planar rectification</vt:lpstr>
      <vt:lpstr>Planar rectification</vt:lpstr>
      <vt:lpstr>Before rectification</vt:lpstr>
      <vt:lpstr>After rectification</vt:lpstr>
      <vt:lpstr>Polar rectification</vt:lpstr>
      <vt:lpstr>Polar rectification</vt:lpstr>
      <vt:lpstr>Dense Stereo</vt:lpstr>
      <vt:lpstr>Structure</vt:lpstr>
      <vt:lpstr>Multi-view reconstruction</vt:lpstr>
      <vt:lpstr>Multi-view reconstruction</vt:lpstr>
      <vt:lpstr>Reconstruction from video</vt:lpstr>
      <vt:lpstr>Bundle Adjustment</vt:lpstr>
      <vt:lpstr>Bundle Adjustment</vt:lpstr>
      <vt:lpstr>Structure</vt:lpstr>
      <vt:lpstr>3D reconstruction pipeline</vt:lpstr>
      <vt:lpstr>Photo-Tourism</vt:lpstr>
      <vt:lpstr>Volumetric graph cuts</vt:lpstr>
      <vt:lpstr>Conclusions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135</cp:revision>
  <dcterms:created xsi:type="dcterms:W3CDTF">2011-06-01T16:56:42Z</dcterms:created>
  <dcterms:modified xsi:type="dcterms:W3CDTF">2012-12-04T09:53:55Z</dcterms:modified>
</cp:coreProperties>
</file>